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9fefaa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89fefaa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89fefaa7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89fefaa7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89fefaa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89fefaa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9fefaa7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89fefaa7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89fefaa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89fefaa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9fefaa75_4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9fefaa75_4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89fefaa75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89fefaa75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89fefaa7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89fefaa7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89fefaa75_4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89fefaa75_4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9fefaa75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89fefaa75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ancient-sentinel/cs-4800-graphics-project" TargetMode="External"/><Relationship Id="rId4" Type="http://schemas.openxmlformats.org/officeDocument/2006/relationships/hyperlink" Target="https://www.youtube.com/watch?v=mpwBbm22_y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OlafenwaMoses/ImageAI" TargetMode="External"/><Relationship Id="rId4" Type="http://schemas.openxmlformats.org/officeDocument/2006/relationships/hyperlink" Target="https://imageai.readthedocs.io/en/latest/index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2800">
                <a:solidFill>
                  <a:srgbClr val="24292E"/>
                </a:solidFill>
                <a:highlight>
                  <a:srgbClr val="FFFFFF"/>
                </a:highlight>
              </a:rPr>
              <a:t>Graphically Visualizing a Complex System with the Integration of Deep Learning Object Detection and Tracking</a:t>
            </a:r>
            <a:endParaRPr sz="5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Colin Henson and Bryce George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728550" y="2342475"/>
            <a:ext cx="76905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Project Repository: </a:t>
            </a:r>
            <a:r>
              <a:rPr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https://github.com/ancient-sentinel/cs-4800-graphics-project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Recording of “Variations”: </a:t>
            </a: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https://www.youtube.com/watch?v=mpwBbm22_y0</a:t>
            </a: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7650" y="1834100"/>
            <a:ext cx="7688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Lukezic, A., Vojír, T., Zajc, L.C., Matas, J., &amp; Kristan, M. (2017). Discriminative Correlation Filter with Channel and Spatial Reliability. </a:t>
            </a:r>
            <a:r>
              <a:rPr i="1" lang="en" sz="1550">
                <a:solidFill>
                  <a:srgbClr val="000000"/>
                </a:solidFill>
                <a:highlight>
                  <a:srgbClr val="FFFFFF"/>
                </a:highlight>
              </a:rPr>
              <a:t>CVPR</a:t>
            </a: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5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Olafenwa, Moses. </a:t>
            </a:r>
            <a:r>
              <a:rPr i="1" lang="en" sz="1600">
                <a:solidFill>
                  <a:srgbClr val="000000"/>
                </a:solidFill>
              </a:rPr>
              <a:t>ImageAI</a:t>
            </a:r>
            <a:r>
              <a:rPr lang="en" sz="1600">
                <a:solidFill>
                  <a:srgbClr val="000000"/>
                </a:solidFill>
              </a:rPr>
              <a:t>. 14 Jan. 2020, GitHub Repository, </a:t>
            </a: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https://github.com/OlafenwaMoses/ImageAI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00"/>
                </a:solidFill>
              </a:rPr>
              <a:t>ImageAI Documentation Website: </a:t>
            </a:r>
            <a:r>
              <a:rPr i="1"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https://imageai.readthedocs.io/en/latest/index.html</a:t>
            </a:r>
            <a:endParaRPr i="1" sz="1000">
              <a:solidFill>
                <a:srgbClr val="000000"/>
              </a:solidFill>
            </a:endParaRPr>
          </a:p>
          <a:p>
            <a:pPr indent="-355600" lvl="0" marL="355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50">
                <a:solidFill>
                  <a:srgbClr val="2E414F"/>
                </a:solidFill>
                <a:highlight>
                  <a:srgbClr val="FFFFFF"/>
                </a:highlight>
              </a:rPr>
              <a:t>Pinacoteca de Sao Paulo. (2009 September 12-2009 November 8). </a:t>
            </a:r>
            <a:r>
              <a:rPr i="1" lang="en" sz="1550">
                <a:solidFill>
                  <a:srgbClr val="2E414F"/>
                </a:solidFill>
                <a:highlight>
                  <a:srgbClr val="FFFFFF"/>
                </a:highlight>
              </a:rPr>
              <a:t>“Variations” by C</a:t>
            </a:r>
            <a:r>
              <a:rPr i="1" lang="en" sz="1500">
                <a:solidFill>
                  <a:schemeClr val="dk2"/>
                </a:solidFill>
              </a:rPr>
              <a:t>é</a:t>
            </a:r>
            <a:r>
              <a:rPr i="1" lang="en" sz="1550">
                <a:solidFill>
                  <a:srgbClr val="2E414F"/>
                </a:solidFill>
                <a:highlight>
                  <a:srgbClr val="FFFFFF"/>
                </a:highlight>
              </a:rPr>
              <a:t>leste Boursier-Mougenot</a:t>
            </a:r>
            <a:r>
              <a:rPr lang="en" sz="1550">
                <a:solidFill>
                  <a:srgbClr val="2E414F"/>
                </a:solidFill>
                <a:highlight>
                  <a:srgbClr val="FFFFFF"/>
                </a:highlight>
              </a:rPr>
              <a:t>. Sao Paulo, Brazil.</a:t>
            </a:r>
            <a:endParaRPr sz="1550">
              <a:solidFill>
                <a:srgbClr val="2E414F"/>
              </a:solidFill>
              <a:highlight>
                <a:srgbClr val="FFFFFF"/>
              </a:highlight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727650" y="129890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2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Visualizing complex systems is difficult but useful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Allows for pattern recognition and understanding the mechanics of a system on a fundamental level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Success relies on  the computer’s</a:t>
            </a:r>
            <a:endParaRPr sz="20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</a:t>
            </a:r>
            <a:r>
              <a:rPr lang="en" sz="1600">
                <a:solidFill>
                  <a:srgbClr val="000000"/>
                </a:solidFill>
              </a:rPr>
              <a:t>patial and perspective awareness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Ability to detect objects of interest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Ability to re-identify objects between distinct frames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“Variation” by Céleste Boursier-Mougenot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1250"/>
            <a:ext cx="3785616" cy="283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24" y="2021250"/>
            <a:ext cx="3785616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Object Detection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4900800" cy="17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Sought Deep Learning object detection solution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Created a custom dataset for training a detector to identify bowls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975" y="788475"/>
            <a:ext cx="3208951" cy="235736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325" y="3552401"/>
            <a:ext cx="1964598" cy="1442776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6"/>
          <p:cNvSpPr txBox="1"/>
          <p:nvPr/>
        </p:nvSpPr>
        <p:spPr>
          <a:xfrm>
            <a:off x="719675" y="3869275"/>
            <a:ext cx="56514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Trained the detector using transfer learning from the YOLOv3 algorithm with the custom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25" y="2006250"/>
            <a:ext cx="4015824" cy="30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725" y="2006249"/>
            <a:ext cx="4015825" cy="30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Object Detection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Object Tracking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57675" y="19236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Sought Deep Learning object tracking solution 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number of existing trackers available, tested the following:</a:t>
            </a:r>
            <a:endParaRPr sz="17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Kernelized Correlation Filters (KCF)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Generic Object Tracking Using Regression Networks (GOTURN)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Discriminative</a:t>
            </a:r>
            <a:r>
              <a:rPr lang="en" sz="1500">
                <a:solidFill>
                  <a:srgbClr val="000000"/>
                </a:solidFill>
              </a:rPr>
              <a:t> Correlation Filters with Channel and Spatial Reliability (CSRT)</a:t>
            </a:r>
            <a:endParaRPr sz="15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CSRT performed the best in tests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</a:t>
            </a:r>
            <a:r>
              <a:rPr lang="en" sz="1700">
                <a:solidFill>
                  <a:srgbClr val="000000"/>
                </a:solidFill>
              </a:rPr>
              <a:t>ttach a CSRT tracker to each bowl and update with subsequent frames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 to track their motion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Integration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674450" y="1772600"/>
            <a:ext cx="53934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Run object detection on first frame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Initialize trackers for each object detected in the frame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Capture positions of tracked objects for subsequent frames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At a certain interval, re-run object detection on a tracked frame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Reconcile objects between tracking and detection </a:t>
            </a:r>
            <a:endParaRPr sz="15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lphaLcPeriod"/>
            </a:pPr>
            <a:r>
              <a:rPr lang="en" sz="1300">
                <a:solidFill>
                  <a:srgbClr val="000000"/>
                </a:solidFill>
              </a:rPr>
              <a:t>Identify objects that are the same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lphaLcPeriod"/>
            </a:pPr>
            <a:r>
              <a:rPr lang="en" sz="1300">
                <a:solidFill>
                  <a:srgbClr val="000000"/>
                </a:solidFill>
              </a:rPr>
              <a:t>Add new objects which have come into scene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lphaLcPeriod"/>
            </a:pPr>
            <a:r>
              <a:rPr lang="en" sz="1300">
                <a:solidFill>
                  <a:srgbClr val="000000"/>
                </a:solidFill>
              </a:rPr>
              <a:t>Remove objects which have left the scene</a:t>
            </a:r>
            <a:endParaRPr sz="13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Repeat steps 2-5 for all remaining frames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25" y="1982125"/>
            <a:ext cx="3495251" cy="26166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Integration</a:t>
            </a:r>
            <a:r>
              <a:rPr lang="en"/>
              <a:t> Prototype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00" y="2006250"/>
            <a:ext cx="4015825" cy="300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475" y="2006250"/>
            <a:ext cx="4015829" cy="30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Forthcoming Research</a:t>
            </a:r>
            <a:r>
              <a:rPr lang="en"/>
              <a:t>: Visualization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866600" cy="28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</a:rPr>
              <a:t>Maintain path history for identified objects (position in each frame)</a:t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</a:rPr>
              <a:t>Render “trail” of each bowl in a unique color</a:t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Display dots at each of a bowl’s previous positions for the preceding </a:t>
            </a:r>
            <a:r>
              <a:rPr i="1" lang="en" sz="170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-frames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Dot size relative to recency 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</a:rPr>
              <a:t>Stretch Goal:</a:t>
            </a:r>
            <a:endParaRPr sz="19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Visualize harmonic patterns from collisions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Color flash corresponding with combination of objects’ trail colors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</a:rPr>
              <a:t>Update trail colors of affected objects after collision</a:t>
            </a:r>
            <a:endParaRPr sz="17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